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Roboto Mono Medium"/>
      <p:regular r:id="rId54"/>
      <p:bold r:id="rId55"/>
      <p:italic r:id="rId56"/>
      <p:boldItalic r:id="rId57"/>
    </p:embeddedFont>
    <p:embeddedFont>
      <p:font typeface="Inconsolata"/>
      <p:regular r:id="rId58"/>
      <p:bold r:id="rId59"/>
    </p:embeddedFont>
    <p:embeddedFont>
      <p:font typeface="Average"/>
      <p:regular r:id="rId60"/>
    </p:embeddedFont>
    <p:embeddedFont>
      <p:font typeface="Oswald"/>
      <p:regular r:id="rId61"/>
      <p:bold r:id="rId62"/>
    </p:embeddedFont>
    <p:embeddedFont>
      <p:font typeface="Roboto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swald-bold.fntdata"/><Relationship Id="rId61" Type="http://schemas.openxmlformats.org/officeDocument/2006/relationships/font" Target="fonts/Oswald-regular.fntdata"/><Relationship Id="rId20" Type="http://schemas.openxmlformats.org/officeDocument/2006/relationships/slide" Target="slides/slide15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Averag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MonoMedium-bold.fntdata"/><Relationship Id="rId10" Type="http://schemas.openxmlformats.org/officeDocument/2006/relationships/slide" Target="slides/slide5.xml"/><Relationship Id="rId54" Type="http://schemas.openxmlformats.org/officeDocument/2006/relationships/font" Target="fonts/RobotoMonoMedium-regular.fntdata"/><Relationship Id="rId13" Type="http://schemas.openxmlformats.org/officeDocument/2006/relationships/slide" Target="slides/slide8.xml"/><Relationship Id="rId57" Type="http://schemas.openxmlformats.org/officeDocument/2006/relationships/font" Target="fonts/RobotoMono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Medium-italic.fntdata"/><Relationship Id="rId15" Type="http://schemas.openxmlformats.org/officeDocument/2006/relationships/slide" Target="slides/slide10.xml"/><Relationship Id="rId59" Type="http://schemas.openxmlformats.org/officeDocument/2006/relationships/font" Target="fonts/Inconsolata-bold.fntdata"/><Relationship Id="rId14" Type="http://schemas.openxmlformats.org/officeDocument/2006/relationships/slide" Target="slides/slide9.xml"/><Relationship Id="rId58" Type="http://schemas.openxmlformats.org/officeDocument/2006/relationships/font" Target="fonts/Inconsolat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fbb2efeb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fbb2efeb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fbb2efeb4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fbb2efeb4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fbb2efeb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fbb2efeb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fbb2efeb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fbb2efeb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fbb2efeb4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fbb2efeb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fbb2efeb4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fbb2efeb4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fbb2efeb4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fbb2efeb4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fbb2efeb4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fbb2efeb4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97734bc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97734bc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97734bc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97734bc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fbb2efeb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fbb2efeb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fbb2efeb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fbb2efeb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97734bc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97734bc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fbb2efeb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fbb2efeb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fbb2efeb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fbb2efeb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fbb2efeb4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fbb2efeb4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97734bc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497734bc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fbb2efeb4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fbb2efeb4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fbb2efeb4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fbb2efeb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fbb2efeb4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fbb2efeb4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fbb2efeb4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fbb2efeb4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fbb2efeb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fbb2efeb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fbb2efeb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fbb2efeb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fbb2efeb4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fbb2efeb4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fbb2efeb4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fbb2efeb4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fbb2efeb4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fbb2efeb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fbb2efeb4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fbb2efeb4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fbb2efeb4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fbb2efeb4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fbb2efeb4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fbb2efeb4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fbb2efeb4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fbb2efeb4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fbb2efeb4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fbb2efeb4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957726c69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957726c69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fbb2efeb4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fbb2efeb4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fbb2efeb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fbb2efeb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497734bc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497734bc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fbb2efeb4_1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fbb2efeb4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bb2efeb4_1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bb2efeb4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97734bc1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497734bc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957726c6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4957726c6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25619508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25619508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56195087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256195087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56195087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256195087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fbb2efeb4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efbb2efeb4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fbb2efeb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fbb2efeb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957726c69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957726c69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957726c69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957726c69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fbb2efeb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fbb2efeb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fbb2efeb4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fbb2efeb4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upport.bioconductor.org/" TargetMode="External"/><Relationship Id="rId4" Type="http://schemas.openxmlformats.org/officeDocument/2006/relationships/hyperlink" Target="https://bioconductor.org/help/event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upport.bioconductor.org/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7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8.jpg"/><Relationship Id="rId4" Type="http://schemas.openxmlformats.org/officeDocument/2006/relationships/image" Target="../media/image7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bioconductor.org" TargetMode="External"/><Relationship Id="rId4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ioconductor.org/" TargetMode="External"/><Relationship Id="rId4" Type="http://schemas.openxmlformats.org/officeDocument/2006/relationships/hyperlink" Target="https://support.bioconductor.org/" TargetMode="External"/><Relationship Id="rId5" Type="http://schemas.openxmlformats.org/officeDocument/2006/relationships/hyperlink" Target="https://contributions.bioconductor.org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bioconductor.org/packages/3.17/rtracklayer" TargetMode="External"/><Relationship Id="rId4" Type="http://schemas.openxmlformats.org/officeDocument/2006/relationships/hyperlink" Target="https://bioconductor.org/packages/3.17/rtracklayer" TargetMode="External"/><Relationship Id="rId9" Type="http://schemas.openxmlformats.org/officeDocument/2006/relationships/hyperlink" Target="https://bioconductor.org/packages/3.17/GenomicAlignments" TargetMode="External"/><Relationship Id="rId5" Type="http://schemas.openxmlformats.org/officeDocument/2006/relationships/hyperlink" Target="https://bioconductor.org/packages/3.17/VariantAnnotation" TargetMode="External"/><Relationship Id="rId6" Type="http://schemas.openxmlformats.org/officeDocument/2006/relationships/hyperlink" Target="https://bioconductor.org/packages/3.17/VariantAnnotation" TargetMode="External"/><Relationship Id="rId7" Type="http://schemas.openxmlformats.org/officeDocument/2006/relationships/hyperlink" Target="https://bioconductor.org/packages/3.17/Rsamtools" TargetMode="External"/><Relationship Id="rId8" Type="http://schemas.openxmlformats.org/officeDocument/2006/relationships/hyperlink" Target="https://bioconductor.org/packages/3.17/Rsamtools" TargetMode="External"/><Relationship Id="rId11" Type="http://schemas.openxmlformats.org/officeDocument/2006/relationships/hyperlink" Target="https://bioconductor.org/packages/3.17/Biostrings" TargetMode="External"/><Relationship Id="rId10" Type="http://schemas.openxmlformats.org/officeDocument/2006/relationships/hyperlink" Target="https://bioconductor.org/packages/3.17/GenomicAlignments" TargetMode="External"/><Relationship Id="rId13" Type="http://schemas.openxmlformats.org/officeDocument/2006/relationships/hyperlink" Target="https://bioconductor.org/packages/3.17/ShortRead" TargetMode="External"/><Relationship Id="rId12" Type="http://schemas.openxmlformats.org/officeDocument/2006/relationships/hyperlink" Target="https://bioconductor.org/packages/3.17/Biostrings" TargetMode="External"/><Relationship Id="rId15" Type="http://schemas.openxmlformats.org/officeDocument/2006/relationships/hyperlink" Target="https://bioconductor.org/packages/3.17/Spectra" TargetMode="External"/><Relationship Id="rId14" Type="http://schemas.openxmlformats.org/officeDocument/2006/relationships/hyperlink" Target="https://bioconductor.org/packages/3.17/ShortRead" TargetMode="External"/><Relationship Id="rId17" Type="http://schemas.openxmlformats.org/officeDocument/2006/relationships/hyperlink" Target="https://bioconductor.org/packages/3.17/Spectra" TargetMode="External"/><Relationship Id="rId16" Type="http://schemas.openxmlformats.org/officeDocument/2006/relationships/hyperlink" Target="https://bioconductor.org/packages/3.17/Spectra" TargetMode="External"/><Relationship Id="rId18" Type="http://schemas.openxmlformats.org/officeDocument/2006/relationships/hyperlink" Target="https://bioconductor.org/packages/3.17/Spectra" TargetMode="External"/></Relationships>
</file>

<file path=ppt/slides/_rels/slide47.xml.rels><?xml version="1.0" encoding="UTF-8" standalone="yes"?><Relationships xmlns="http://schemas.openxmlformats.org/package/2006/relationships"><Relationship Id="rId20" Type="http://schemas.openxmlformats.org/officeDocument/2006/relationships/hyperlink" Target="https://bioconductor.org/packages/3.17/MultiAssayExperiment" TargetMode="External"/><Relationship Id="rId22" Type="http://schemas.openxmlformats.org/officeDocument/2006/relationships/hyperlink" Target="https://bioconductor.org/packages/3.17/SingleCellExperiment" TargetMode="External"/><Relationship Id="rId21" Type="http://schemas.openxmlformats.org/officeDocument/2006/relationships/hyperlink" Target="https://bioconductor.org/packages/3.17/SingleCellExperiment" TargetMode="External"/><Relationship Id="rId24" Type="http://schemas.openxmlformats.org/officeDocument/2006/relationships/hyperlink" Target="https://bioconductor.org/packages/3.17/Spectra" TargetMode="External"/><Relationship Id="rId23" Type="http://schemas.openxmlformats.org/officeDocument/2006/relationships/hyperlink" Target="https://bioconductor.org/packages/3.17/Spectr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bioconductor.org/packages/3.17/SummarizedExperiment" TargetMode="External"/><Relationship Id="rId4" Type="http://schemas.openxmlformats.org/officeDocument/2006/relationships/hyperlink" Target="https://bioconductor.org/packages/3.17/SummarizedExperiment" TargetMode="External"/><Relationship Id="rId9" Type="http://schemas.openxmlformats.org/officeDocument/2006/relationships/hyperlink" Target="https://bioconductor.org/packages/3.17/RaggedExperiment" TargetMode="External"/><Relationship Id="rId26" Type="http://schemas.openxmlformats.org/officeDocument/2006/relationships/hyperlink" Target="https://bioconductor.org/packages/3.17/BiocIO" TargetMode="External"/><Relationship Id="rId25" Type="http://schemas.openxmlformats.org/officeDocument/2006/relationships/hyperlink" Target="https://bioconductor.org/packages/3.17/BiocIO" TargetMode="External"/><Relationship Id="rId5" Type="http://schemas.openxmlformats.org/officeDocument/2006/relationships/hyperlink" Target="https://bioconductor.org/packages/3.17/GenomicRanges" TargetMode="External"/><Relationship Id="rId6" Type="http://schemas.openxmlformats.org/officeDocument/2006/relationships/hyperlink" Target="https://bioconductor.org/packages/3.17/GenomicRanges" TargetMode="External"/><Relationship Id="rId7" Type="http://schemas.openxmlformats.org/officeDocument/2006/relationships/hyperlink" Target="https://bioconductor.org/packages/3.17/GenomicRanges" TargetMode="External"/><Relationship Id="rId8" Type="http://schemas.openxmlformats.org/officeDocument/2006/relationships/hyperlink" Target="https://bioconductor.org/packages/3.17/GenomicRanges" TargetMode="External"/><Relationship Id="rId11" Type="http://schemas.openxmlformats.org/officeDocument/2006/relationships/hyperlink" Target="https://bioconductor.org/packages/3.17/Biostrings" TargetMode="External"/><Relationship Id="rId10" Type="http://schemas.openxmlformats.org/officeDocument/2006/relationships/hyperlink" Target="https://bioconductor.org/packages/3.17/RaggedExperiment" TargetMode="External"/><Relationship Id="rId13" Type="http://schemas.openxmlformats.org/officeDocument/2006/relationships/hyperlink" Target="https://bioconductor.org/packages/3.17/BiocSet" TargetMode="External"/><Relationship Id="rId12" Type="http://schemas.openxmlformats.org/officeDocument/2006/relationships/hyperlink" Target="https://bioconductor.org/packages/3.17/Biostrings" TargetMode="External"/><Relationship Id="rId15" Type="http://schemas.openxmlformats.org/officeDocument/2006/relationships/hyperlink" Target="https://bioconductor.org/packages/3.17/GSEABase" TargetMode="External"/><Relationship Id="rId14" Type="http://schemas.openxmlformats.org/officeDocument/2006/relationships/hyperlink" Target="https://bioconductor.org/packages/3.17/BiocSet" TargetMode="External"/><Relationship Id="rId17" Type="http://schemas.openxmlformats.org/officeDocument/2006/relationships/hyperlink" Target="https://bioconductor.org/packages/3.17/GSEABase" TargetMode="External"/><Relationship Id="rId16" Type="http://schemas.openxmlformats.org/officeDocument/2006/relationships/hyperlink" Target="https://bioconductor.org/packages/3.17/GSEABase" TargetMode="External"/><Relationship Id="rId19" Type="http://schemas.openxmlformats.org/officeDocument/2006/relationships/hyperlink" Target="https://bioconductor.org/packages/3.17/MultiAssayExperiment" TargetMode="External"/><Relationship Id="rId18" Type="http://schemas.openxmlformats.org/officeDocument/2006/relationships/hyperlink" Target="https://bioconductor.org/packages/3.17/GSEABase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mailto:lori.shepherd@roswellpark.org" TargetMode="Externa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4.png"/><Relationship Id="rId13" Type="http://schemas.openxmlformats.org/officeDocument/2006/relationships/image" Target="../media/image1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15" Type="http://schemas.openxmlformats.org/officeDocument/2006/relationships/image" Target="../media/image13.png"/><Relationship Id="rId14" Type="http://schemas.openxmlformats.org/officeDocument/2006/relationships/image" Target="../media/image14.png"/><Relationship Id="rId17" Type="http://schemas.openxmlformats.org/officeDocument/2006/relationships/image" Target="../media/image7.png"/><Relationship Id="rId16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8.png"/><Relationship Id="rId18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png"/><Relationship Id="rId22" Type="http://schemas.openxmlformats.org/officeDocument/2006/relationships/image" Target="../media/image15.png"/><Relationship Id="rId21" Type="http://schemas.openxmlformats.org/officeDocument/2006/relationships/image" Target="../media/image31.png"/><Relationship Id="rId24" Type="http://schemas.openxmlformats.org/officeDocument/2006/relationships/image" Target="../media/image32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25" Type="http://schemas.openxmlformats.org/officeDocument/2006/relationships/image" Target="../media/image34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28.png"/><Relationship Id="rId13" Type="http://schemas.openxmlformats.org/officeDocument/2006/relationships/image" Target="../media/image30.png"/><Relationship Id="rId12" Type="http://schemas.openxmlformats.org/officeDocument/2006/relationships/image" Target="../media/image23.png"/><Relationship Id="rId15" Type="http://schemas.openxmlformats.org/officeDocument/2006/relationships/image" Target="../media/image20.png"/><Relationship Id="rId14" Type="http://schemas.openxmlformats.org/officeDocument/2006/relationships/image" Target="../media/image25.png"/><Relationship Id="rId17" Type="http://schemas.openxmlformats.org/officeDocument/2006/relationships/image" Target="../media/image36.png"/><Relationship Id="rId16" Type="http://schemas.openxmlformats.org/officeDocument/2006/relationships/image" Target="../media/image26.png"/><Relationship Id="rId19" Type="http://schemas.openxmlformats.org/officeDocument/2006/relationships/image" Target="../media/image27.png"/><Relationship Id="rId18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52.png"/><Relationship Id="rId5" Type="http://schemas.openxmlformats.org/officeDocument/2006/relationships/image" Target="../media/image24.png"/><Relationship Id="rId6" Type="http://schemas.openxmlformats.org/officeDocument/2006/relationships/image" Target="../media/image44.png"/><Relationship Id="rId7" Type="http://schemas.openxmlformats.org/officeDocument/2006/relationships/image" Target="../media/image49.png"/><Relationship Id="rId8" Type="http://schemas.openxmlformats.org/officeDocument/2006/relationships/image" Target="../media/image47.png"/><Relationship Id="rId10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Relationship Id="rId7" Type="http://schemas.openxmlformats.org/officeDocument/2006/relationships/image" Target="../media/image60.png"/><Relationship Id="rId8" Type="http://schemas.openxmlformats.org/officeDocument/2006/relationships/image" Target="../media/image56.png"/><Relationship Id="rId11" Type="http://schemas.openxmlformats.org/officeDocument/2006/relationships/image" Target="../media/image58.png"/><Relationship Id="rId10" Type="http://schemas.openxmlformats.org/officeDocument/2006/relationships/image" Target="../media/image61.png"/><Relationship Id="rId13" Type="http://schemas.openxmlformats.org/officeDocument/2006/relationships/image" Target="../media/image57.png"/><Relationship Id="rId12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Bioconductor?</a:t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Lori Ann Shepherd Kern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Project Manager/Core Team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Lori.Shepherd@Roswellpark.org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is a community!</a:t>
            </a:r>
            <a:endParaRPr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provides resources and infrastructure to link experienced package maintainers, developers and users with the inexperience to foster a collaborative and </a:t>
            </a:r>
            <a:r>
              <a:rPr lang="en"/>
              <a:t>welcoming community of R Bioconductor users.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Site:</a:t>
            </a:r>
            <a:r>
              <a:rPr lang="en" sz="2000"/>
              <a:t> </a:t>
            </a:r>
            <a:r>
              <a:rPr lang="en" u="sng">
                <a:solidFill>
                  <a:srgbClr val="6D9EE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https://support.bioconductor.org/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Slack channel: </a:t>
            </a:r>
            <a:r>
              <a:rPr lang="en">
                <a:solidFill>
                  <a:srgbClr val="6D9EEB"/>
                </a:solidFill>
              </a:rPr>
              <a:t>community-bioc.slack.com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Conferences / Workshops / Events: </a:t>
            </a:r>
            <a:r>
              <a:rPr lang="en" u="sng">
                <a:solidFill>
                  <a:srgbClr val="6D9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https://bioconductor.org/help/events/</a:t>
            </a:r>
            <a:endParaRPr>
              <a:solidFill>
                <a:srgbClr val="6D9EE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Mentoring Program: community-bioc.slack.com</a:t>
            </a:r>
            <a:r>
              <a:rPr lang="en">
                <a:solidFill>
                  <a:srgbClr val="6D9EEB"/>
                </a:solidFill>
              </a:rPr>
              <a:t>   #developers-mentorship </a:t>
            </a:r>
            <a:r>
              <a:rPr lang="en"/>
              <a:t>channel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Site: </a:t>
            </a:r>
            <a:r>
              <a:rPr lang="en" u="sng">
                <a:solidFill>
                  <a:srgbClr val="6D9EE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https://support.bioconductor.org/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1392750" y="4320325"/>
            <a:ext cx="635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Ask questions about packages or data analysis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Thousands of Bioconductor users and maintainers are members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50" y="1170125"/>
            <a:ext cx="3725043" cy="299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193" y="1170125"/>
            <a:ext cx="3701055" cy="299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2720">
                <a:solidFill>
                  <a:schemeClr val="accent3"/>
                </a:solidFill>
              </a:rPr>
              <a:t>Community Slack channel: </a:t>
            </a:r>
            <a:r>
              <a:rPr lang="en" sz="2720">
                <a:solidFill>
                  <a:srgbClr val="6D9EEB"/>
                </a:solidFill>
              </a:rPr>
              <a:t>community-bioc.slack.com</a:t>
            </a:r>
            <a:endParaRPr sz="3800"/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363" y="1181250"/>
            <a:ext cx="646327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Conferences / Workshops / Events</a:t>
            </a:r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25" y="1347850"/>
            <a:ext cx="3631039" cy="320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814" y="1747800"/>
            <a:ext cx="5022436" cy="250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31899" cy="225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150" y="1885650"/>
            <a:ext cx="3931899" cy="259951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 txBox="1"/>
          <p:nvPr/>
        </p:nvSpPr>
        <p:spPr>
          <a:xfrm>
            <a:off x="7436650" y="1885650"/>
            <a:ext cx="1115400" cy="30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rage"/>
                <a:ea typeface="Average"/>
                <a:cs typeface="Average"/>
                <a:sym typeface="Average"/>
              </a:rPr>
              <a:t>Brixen, Italy 2019</a:t>
            </a:r>
            <a:endParaRPr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1661000" y="3065225"/>
            <a:ext cx="11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Packages</a:t>
            </a:r>
            <a:endParaRPr/>
          </a:p>
        </p:txBody>
      </p:sp>
      <p:sp>
        <p:nvSpPr>
          <p:cNvPr id="303" name="Google Shape;30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Core Team maintains many ‘core infrastructure packages’, Bioconductor is largely community contributed.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Anyone can contribute a Bioconductor package.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Bioconductor has certain, specific package requirements that must be met and every package undergoes a review process. Once accepted, a package is added to the daily builder and available through BiocManager.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5392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874" y="1172213"/>
            <a:ext cx="3932876" cy="381887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/>
        </p:nvSpPr>
        <p:spPr>
          <a:xfrm>
            <a:off x="5043875" y="237175"/>
            <a:ext cx="329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verage"/>
                <a:ea typeface="Average"/>
                <a:cs typeface="Average"/>
                <a:sym typeface="Average"/>
              </a:rPr>
              <a:t>Just some of the many Bioconductor available packages!! 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Groups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1"/>
          <p:cNvSpPr txBox="1"/>
          <p:nvPr>
            <p:ph idx="4294967295" type="body"/>
          </p:nvPr>
        </p:nvSpPr>
        <p:spPr>
          <a:xfrm>
            <a:off x="311700" y="1161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</a:rPr>
              <a:t>https://workinggroups.bioconductor.org/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Code of Conduct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Conference Planning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Cloud Methods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Developers Training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Education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Mass Spectrometry for Proteomics and Metabolomics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Multilingual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Package Review 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Industry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Website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Social Media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Package Failure Notifications</a:t>
            </a:r>
            <a:endParaRPr>
              <a:solidFill>
                <a:srgbClr val="B7B7B7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ct val="100000"/>
              <a:buChar char="●"/>
            </a:pPr>
            <a:r>
              <a:rPr lang="en">
                <a:solidFill>
                  <a:srgbClr val="B7B7B7"/>
                </a:solidFill>
              </a:rPr>
              <a:t>Your new working group…..? </a:t>
            </a: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Social Media</a:t>
            </a:r>
            <a:endParaRPr/>
          </a:p>
        </p:txBody>
      </p:sp>
      <p:sp>
        <p:nvSpPr>
          <p:cNvPr id="322" name="Google Shape;322;p42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has other social media outlets to connect the community!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Slack channel: </a:t>
            </a:r>
            <a:r>
              <a:rPr lang="en">
                <a:solidFill>
                  <a:srgbClr val="6D9EEB"/>
                </a:solidFill>
              </a:rPr>
              <a:t>community-bioc.slack.com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Twitter: </a:t>
            </a:r>
            <a:r>
              <a:rPr lang="en">
                <a:solidFill>
                  <a:srgbClr val="6D9EEB"/>
                </a:solidFill>
              </a:rPr>
              <a:t>https://twitter.com/Bioconductor</a:t>
            </a:r>
            <a:endParaRPr>
              <a:solidFill>
                <a:srgbClr val="6D9EE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Mastodon: </a:t>
            </a:r>
            <a:r>
              <a:rPr lang="en">
                <a:solidFill>
                  <a:srgbClr val="6D9EEB"/>
                </a:solidFill>
              </a:rPr>
              <a:t>https://genomic.social/@bioconductor</a:t>
            </a:r>
            <a:endParaRPr>
              <a:solidFill>
                <a:srgbClr val="6D9EE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LinkedIn: </a:t>
            </a:r>
            <a:r>
              <a:rPr lang="en">
                <a:solidFill>
                  <a:srgbClr val="6D9EEB"/>
                </a:solidFill>
              </a:rPr>
              <a:t>https://www.linkedin.com/company/bioconductor</a:t>
            </a:r>
            <a:endParaRPr>
              <a:solidFill>
                <a:srgbClr val="6D9EE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Facebook: </a:t>
            </a:r>
            <a:r>
              <a:rPr lang="en">
                <a:solidFill>
                  <a:srgbClr val="6D9EEB"/>
                </a:solidFill>
              </a:rPr>
              <a:t>https://www.facebook.com/bioconductor </a:t>
            </a:r>
            <a:r>
              <a:rPr lang="en"/>
              <a:t>(Rarely Used except for announcements)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Website: </a:t>
            </a:r>
            <a:r>
              <a:rPr lang="en" u="sng">
                <a:solidFill>
                  <a:srgbClr val="6D9EE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https://bioconductor.org</a:t>
            </a:r>
            <a:endParaRPr>
              <a:solidFill>
                <a:srgbClr val="6D9EEB"/>
              </a:solidFill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525" y="1232350"/>
            <a:ext cx="3852224" cy="37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/>
        </p:nvSpPr>
        <p:spPr>
          <a:xfrm>
            <a:off x="155525" y="1890400"/>
            <a:ext cx="20217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Note: </a:t>
            </a:r>
            <a:endParaRPr b="1" sz="1600">
              <a:solidFill>
                <a:srgbClr val="4A86E8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Bioconductor website is getting a new look!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are looking for feedback from all types of users (beginner to advanced). If you are willing to be involved please let me know!! 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26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is not a package; it’s a package repository</a:t>
            </a:r>
            <a:endParaRPr/>
          </a:p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Bioconductor provides tools for the analysis, comprehension, and visualization of genetic and genomic data as an R package repository system. It is open source and open development, relying on community contributed R packages. 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Website: </a:t>
            </a:r>
            <a:r>
              <a:rPr lang="en" sz="2000" u="sng">
                <a:solidFill>
                  <a:srgbClr val="6D9EE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https://bioconductor.org/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Support Site: </a:t>
            </a:r>
            <a:r>
              <a:rPr lang="en" sz="2000" u="sng">
                <a:solidFill>
                  <a:srgbClr val="6D9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https://support.bioconductor.org/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Contributors Resource: </a:t>
            </a:r>
            <a:r>
              <a:rPr lang="en" sz="2000" u="sng">
                <a:solidFill>
                  <a:srgbClr val="6D9EEB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https://contributions.bioconductor.org/</a:t>
            </a:r>
            <a:endParaRPr sz="2000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Basics</a:t>
            </a:r>
            <a:endParaRPr/>
          </a:p>
        </p:txBody>
      </p:sp>
      <p:sp>
        <p:nvSpPr>
          <p:cNvPr id="335" name="Google Shape;335;p4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get started?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 user interact with Bioconductor?</a:t>
            </a:r>
            <a:endParaRPr/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75" y="1017725"/>
            <a:ext cx="2897725" cy="21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350" y="3275375"/>
            <a:ext cx="2546100" cy="173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5175" y="3275375"/>
            <a:ext cx="2433024" cy="17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017725"/>
            <a:ext cx="3145925" cy="220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5"/>
          <p:cNvSpPr txBox="1"/>
          <p:nvPr/>
        </p:nvSpPr>
        <p:spPr>
          <a:xfrm>
            <a:off x="99650" y="3597250"/>
            <a:ext cx="10359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 and Rstudio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6" name="Google Shape;346;p45"/>
          <p:cNvSpPr/>
          <p:nvPr/>
        </p:nvSpPr>
        <p:spPr>
          <a:xfrm>
            <a:off x="391525" y="3275375"/>
            <a:ext cx="114300" cy="297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5"/>
          <p:cNvSpPr txBox="1"/>
          <p:nvPr/>
        </p:nvSpPr>
        <p:spPr>
          <a:xfrm>
            <a:off x="8067275" y="1802700"/>
            <a:ext cx="897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AnVIL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1133825" y="3923525"/>
            <a:ext cx="3345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>
            <a:off x="7757300" y="1957675"/>
            <a:ext cx="293700" cy="14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 txBox="1"/>
          <p:nvPr/>
        </p:nvSpPr>
        <p:spPr>
          <a:xfrm>
            <a:off x="5024725" y="4029550"/>
            <a:ext cx="840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Docker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1" name="Google Shape;351;p45"/>
          <p:cNvSpPr/>
          <p:nvPr/>
        </p:nvSpPr>
        <p:spPr>
          <a:xfrm>
            <a:off x="5873050" y="4209025"/>
            <a:ext cx="293700" cy="9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Bioconductor Packages:  BiocManager</a:t>
            </a:r>
            <a:endParaRPr/>
          </a:p>
        </p:txBody>
      </p:sp>
      <p:sp>
        <p:nvSpPr>
          <p:cNvPr id="357" name="Google Shape;357;p46"/>
          <p:cNvSpPr txBox="1"/>
          <p:nvPr>
            <p:ph idx="1" type="body"/>
          </p:nvPr>
        </p:nvSpPr>
        <p:spPr>
          <a:xfrm>
            <a:off x="311700" y="1152475"/>
            <a:ext cx="85206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Bioconductor provides a function for installing packages from the Bioconductor repository and CRAN repository through the </a:t>
            </a:r>
            <a:r>
              <a:rPr lang="en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BiocManager</a:t>
            </a: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package on CRAN</a:t>
            </a:r>
            <a:endParaRPr/>
          </a:p>
        </p:txBody>
      </p:sp>
      <p:sp>
        <p:nvSpPr>
          <p:cNvPr id="358" name="Google Shape;358;p46"/>
          <p:cNvSpPr txBox="1"/>
          <p:nvPr/>
        </p:nvSpPr>
        <p:spPr>
          <a:xfrm>
            <a:off x="1388300" y="2883700"/>
            <a:ext cx="72048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# download and install BiocManager</a:t>
            </a:r>
            <a:endParaRPr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&gt; install.packages("</a:t>
            </a:r>
            <a:r>
              <a:rPr lang="en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BiocManager</a:t>
            </a:r>
            <a:r>
              <a:rPr lang="en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")</a:t>
            </a:r>
            <a:br>
              <a:rPr lang="en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# usage</a:t>
            </a:r>
            <a:endParaRPr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library(BiocManager)</a:t>
            </a:r>
            <a:endParaRPr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install(</a:t>
            </a:r>
            <a:r>
              <a:rPr lang="en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&lt;name of package[s]&gt; </a:t>
            </a:r>
            <a:r>
              <a:rPr lang="en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# list all CRAN/Biocondutor packages available or search for name</a:t>
            </a:r>
            <a:endParaRPr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BiocManager::available() / BiocManager::available(“Genomic”)</a:t>
            </a:r>
            <a:br>
              <a:rPr lang="en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2229325"/>
            <a:ext cx="85206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To install any Bioconductor package (or CRAN package) in R terminal or Rstudio: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Package: AnVIL </a:t>
            </a:r>
            <a:endParaRPr/>
          </a:p>
        </p:txBody>
      </p:sp>
      <p:sp>
        <p:nvSpPr>
          <p:cNvPr id="365" name="Google Shape;36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AnVIL (NHGRI Analysis Visualization and Informatics Lab-space)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Analyze large, open &amp; controlled-access genomic datasets with familiar tools and reproducible workflows in a secure cloud-based computing environment.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https://anvilproject.org/</a:t>
            </a:r>
            <a:endParaRPr b="1">
              <a:solidFill>
                <a:srgbClr val="6D9EE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AnVIL users can perform data analysis with Bioconductor in Jupyter Notebooks or Rstudio.</a:t>
            </a:r>
            <a:endParaRPr b="1"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 Bioconductor AnVIL package provides an </a:t>
            </a:r>
            <a:r>
              <a:rPr b="1" lang="en" sz="1400">
                <a:solidFill>
                  <a:srgbClr val="6D9EEB"/>
                </a:solidFill>
                <a:latin typeface="Roboto Mono"/>
                <a:ea typeface="Roboto Mono"/>
                <a:cs typeface="Roboto Mono"/>
                <a:sym typeface="Roboto Mono"/>
              </a:rPr>
              <a:t>AnVIL::install() </a:t>
            </a:r>
            <a:r>
              <a:rPr b="1" lang="en"/>
              <a:t>to download Bioconductor package binaries.</a:t>
            </a:r>
            <a:endParaRPr b="1" sz="1400">
              <a:solidFill>
                <a:srgbClr val="6D9EE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Packages: Docker</a:t>
            </a:r>
            <a:endParaRPr/>
          </a:p>
        </p:txBody>
      </p:sp>
      <p:sp>
        <p:nvSpPr>
          <p:cNvPr id="371" name="Google Shape;37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</a:rPr>
              <a:t>https://bioconductor.org/help/docker/</a:t>
            </a:r>
            <a:endParaRPr>
              <a:solidFill>
                <a:srgbClr val="6D9EEB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 and devel docker containers available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Char char="○"/>
            </a:pPr>
            <a:r>
              <a:rPr b="1" lang="en" sz="11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bioconductor/bioconductor_docker:devel</a:t>
            </a:r>
            <a:endParaRPr b="1" sz="11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bioconductor/bioconductor_docker:RELEASE_X_Y</a:t>
            </a:r>
            <a:endParaRPr b="1" sz="11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 docker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Pull the desired bioconductor docker version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Rstudio Server </a:t>
            </a:r>
            <a:endParaRPr sz="11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1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command line (directly into R or as a bash shell)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Packages available as binary package install using </a:t>
            </a:r>
            <a:r>
              <a:rPr lang="en" sz="1400">
                <a:solidFill>
                  <a:srgbClr val="6D9EEB"/>
                </a:solidFill>
                <a:latin typeface="Roboto Mono"/>
                <a:ea typeface="Roboto Mono"/>
                <a:cs typeface="Roboto Mono"/>
                <a:sym typeface="Roboto Mono"/>
              </a:rPr>
              <a:t>BiocManager::install</a:t>
            </a:r>
            <a:endParaRPr sz="1400">
              <a:solidFill>
                <a:srgbClr val="6D9EE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modify base image as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on Singularity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on Microsoft Container Registry and Azure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Bioconductor Packages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700" y="152400"/>
            <a:ext cx="534180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0"/>
          <p:cNvSpPr txBox="1"/>
          <p:nvPr/>
        </p:nvSpPr>
        <p:spPr>
          <a:xfrm>
            <a:off x="349675" y="1199400"/>
            <a:ext cx="14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Bioconductor Home Page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700" y="152400"/>
            <a:ext cx="534180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1"/>
          <p:cNvSpPr/>
          <p:nvPr/>
        </p:nvSpPr>
        <p:spPr>
          <a:xfrm>
            <a:off x="3818475" y="2545650"/>
            <a:ext cx="1385400" cy="53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888" y="152400"/>
            <a:ext cx="6170224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2"/>
          <p:cNvSpPr txBox="1"/>
          <p:nvPr/>
        </p:nvSpPr>
        <p:spPr>
          <a:xfrm>
            <a:off x="169175" y="1481375"/>
            <a:ext cx="14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Bioconductor biocViews Page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888" y="152400"/>
            <a:ext cx="6170224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/>
          <p:nvPr/>
        </p:nvSpPr>
        <p:spPr>
          <a:xfrm>
            <a:off x="1718875" y="2756725"/>
            <a:ext cx="1480500" cy="137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3"/>
          <p:cNvSpPr txBox="1"/>
          <p:nvPr/>
        </p:nvSpPr>
        <p:spPr>
          <a:xfrm>
            <a:off x="1718875" y="4191825"/>
            <a:ext cx="157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Books coming soon!</a:t>
            </a:r>
            <a:endParaRPr sz="10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5392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874" y="1172213"/>
            <a:ext cx="3932876" cy="3818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/>
        </p:nvSpPr>
        <p:spPr>
          <a:xfrm>
            <a:off x="5043875" y="237175"/>
            <a:ext cx="329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verage"/>
                <a:ea typeface="Average"/>
                <a:cs typeface="Average"/>
                <a:sym typeface="Average"/>
              </a:rPr>
              <a:t>Just some of the many Bioconductor available packages!! 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888" y="152400"/>
            <a:ext cx="6170224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 txBox="1"/>
          <p:nvPr/>
        </p:nvSpPr>
        <p:spPr>
          <a:xfrm>
            <a:off x="220800" y="2530400"/>
            <a:ext cx="1155300" cy="83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Search for biocViews Terms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8" name="Google Shape;408;p54"/>
          <p:cNvSpPr/>
          <p:nvPr/>
        </p:nvSpPr>
        <p:spPr>
          <a:xfrm>
            <a:off x="1376100" y="2530400"/>
            <a:ext cx="360900" cy="19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4"/>
          <p:cNvSpPr txBox="1"/>
          <p:nvPr/>
        </p:nvSpPr>
        <p:spPr>
          <a:xfrm>
            <a:off x="7657100" y="2530400"/>
            <a:ext cx="1279800" cy="61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Search for package name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0" name="Google Shape;410;p54"/>
          <p:cNvSpPr/>
          <p:nvPr/>
        </p:nvSpPr>
        <p:spPr>
          <a:xfrm>
            <a:off x="7343025" y="2631900"/>
            <a:ext cx="314100" cy="131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888" y="152400"/>
            <a:ext cx="6170224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5"/>
          <p:cNvSpPr/>
          <p:nvPr/>
        </p:nvSpPr>
        <p:spPr>
          <a:xfrm>
            <a:off x="4162175" y="3049275"/>
            <a:ext cx="3045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138" y="231350"/>
            <a:ext cx="58737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6"/>
          <p:cNvSpPr txBox="1"/>
          <p:nvPr/>
        </p:nvSpPr>
        <p:spPr>
          <a:xfrm>
            <a:off x="349675" y="1199400"/>
            <a:ext cx="146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Bioconductor Package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Landing Page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Bioconductor packages use git for source control</a:t>
            </a:r>
            <a:endParaRPr/>
          </a:p>
        </p:txBody>
      </p:sp>
      <p:pic>
        <p:nvPicPr>
          <p:cNvPr id="428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5" y="1115685"/>
            <a:ext cx="3999899" cy="283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188" y="1170125"/>
            <a:ext cx="4291412" cy="278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 txBox="1"/>
          <p:nvPr/>
        </p:nvSpPr>
        <p:spPr>
          <a:xfrm>
            <a:off x="1404950" y="4152075"/>
            <a:ext cx="665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Starting from new package submission and review, a package is moved into the Bioconductor git ecosystem.  All changes must be pushed to git.bioconductor.org to propagate to users.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Nightly Builds from git.bioconductor.org</a:t>
            </a:r>
            <a:endParaRPr/>
          </a:p>
        </p:txBody>
      </p:sp>
      <p:sp>
        <p:nvSpPr>
          <p:cNvPr id="436" name="Google Shape;43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Packages contributed to Bioconductor have a repository on git.bioconductor.org that should be updated to propagate changes to Bioconductor end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Actions performs: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 clone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 CMD INSTALL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 CMD BUILD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 CMD CHECK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package builds and has a valid version bump to indicate a new package version, the package is propagated and available through </a:t>
            </a:r>
            <a:r>
              <a:rPr lang="en" sz="1500">
                <a:solidFill>
                  <a:srgbClr val="6D9EEB"/>
                </a:solidFill>
                <a:latin typeface="Inconsolata"/>
                <a:ea typeface="Inconsolata"/>
                <a:cs typeface="Inconsolata"/>
                <a:sym typeface="Inconsolata"/>
              </a:rPr>
              <a:t>BiocManager::install()</a:t>
            </a:r>
            <a:endParaRPr sz="1500">
              <a:solidFill>
                <a:srgbClr val="6D9EEB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275" y="152400"/>
            <a:ext cx="534180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9"/>
          <p:cNvSpPr/>
          <p:nvPr/>
        </p:nvSpPr>
        <p:spPr>
          <a:xfrm>
            <a:off x="5250975" y="4650950"/>
            <a:ext cx="1144500" cy="34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213" y="258000"/>
            <a:ext cx="7179575" cy="43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171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1"/>
          <p:cNvSpPr/>
          <p:nvPr/>
        </p:nvSpPr>
        <p:spPr>
          <a:xfrm>
            <a:off x="296325" y="996075"/>
            <a:ext cx="1003500" cy="23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50" y="152400"/>
            <a:ext cx="80171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00" y="152400"/>
            <a:ext cx="783132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3"/>
          <p:cNvSpPr/>
          <p:nvPr/>
        </p:nvSpPr>
        <p:spPr>
          <a:xfrm>
            <a:off x="805000" y="3484925"/>
            <a:ext cx="1353600" cy="37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3"/>
          <p:cNvSpPr txBox="1"/>
          <p:nvPr/>
        </p:nvSpPr>
        <p:spPr>
          <a:xfrm>
            <a:off x="6063225" y="806750"/>
            <a:ext cx="2472300" cy="55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Timestamp to know what day it was generated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66" name="Google Shape;466;p63"/>
          <p:cNvSpPr/>
          <p:nvPr/>
        </p:nvSpPr>
        <p:spPr>
          <a:xfrm>
            <a:off x="4936825" y="958700"/>
            <a:ext cx="934800" cy="25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3"/>
          <p:cNvSpPr/>
          <p:nvPr/>
        </p:nvSpPr>
        <p:spPr>
          <a:xfrm>
            <a:off x="5808200" y="1020350"/>
            <a:ext cx="251100" cy="10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3"/>
          <p:cNvSpPr/>
          <p:nvPr/>
        </p:nvSpPr>
        <p:spPr>
          <a:xfrm>
            <a:off x="2095800" y="3620825"/>
            <a:ext cx="251100" cy="10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3"/>
          <p:cNvSpPr txBox="1"/>
          <p:nvPr/>
        </p:nvSpPr>
        <p:spPr>
          <a:xfrm>
            <a:off x="2346900" y="3342675"/>
            <a:ext cx="2472300" cy="73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Indicates package version, git commit and commit date that the builders used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0" name="Google Shape;470;p63"/>
          <p:cNvSpPr txBox="1"/>
          <p:nvPr/>
        </p:nvSpPr>
        <p:spPr>
          <a:xfrm>
            <a:off x="3735300" y="4252200"/>
            <a:ext cx="1262700" cy="73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Click on any stage for more information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1" name="Google Shape;471;p63"/>
          <p:cNvSpPr/>
          <p:nvPr/>
        </p:nvSpPr>
        <p:spPr>
          <a:xfrm>
            <a:off x="4998000" y="4526350"/>
            <a:ext cx="1430100" cy="10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is an organization</a:t>
            </a:r>
            <a:endParaRPr/>
          </a:p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311700" y="1152475"/>
            <a:ext cx="8520600" cy="3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Advisory Boards Help Shape the direction of the project and ensure </a:t>
            </a:r>
            <a:r>
              <a:rPr lang="en"/>
              <a:t>technological</a:t>
            </a:r>
            <a:r>
              <a:rPr lang="en"/>
              <a:t> relevance: </a:t>
            </a:r>
            <a:r>
              <a:rPr lang="en"/>
              <a:t> 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Bioconductor Foundation / European Bioconductor Society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501(c)(3) organization , handles money regarding conference organization, donation, and sponsorship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Scientific Advisory Board (SAB)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Provides external guidance and oversight of scientific direction of the project.  Invitation Only Board.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Technical Advisory Board (TAB)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Advises on Project and Package level infrastructure for the project. Open Call to anyone; elections held annual in Spring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Community Advisory Board (CAB)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Dedicated to developing, enhancing, and diversifying the Bioconductor community. Open Call to anyone;  elections held annual in Spring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Core Team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Developers that maintain, enhance, and develop core packages and project level infrastructure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80000"/>
              <a:buChar char="●"/>
            </a:pPr>
            <a:r>
              <a:rPr lang="en"/>
              <a:t>International Bioconductor Community !!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" name="Google Shape;126;p28"/>
          <p:cNvSpPr txBox="1"/>
          <p:nvPr/>
        </p:nvSpPr>
        <p:spPr>
          <a:xfrm>
            <a:off x="6895025" y="1600150"/>
            <a:ext cx="1845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D9EEB"/>
                </a:solidFill>
                <a:latin typeface="Average"/>
                <a:ea typeface="Average"/>
                <a:cs typeface="Average"/>
                <a:sym typeface="Average"/>
              </a:rPr>
              <a:t>Note: </a:t>
            </a:r>
            <a:endParaRPr b="1" sz="1300">
              <a:solidFill>
                <a:srgbClr val="6D9EEB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Bioconductor Foundation will likely dissolve as we explore a collaboration with NumFocus. 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Concepts</a:t>
            </a:r>
            <a:endParaRPr/>
          </a:p>
        </p:txBody>
      </p:sp>
      <p:sp>
        <p:nvSpPr>
          <p:cNvPr id="477" name="Google Shape;47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Bioconductor version is closely associated with an R version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Bioconductor has a release twice a year.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Bioconductor has a release and devel branch of packages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Versions of packages have significance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there a release and a devel branch of </a:t>
            </a:r>
            <a:r>
              <a:rPr lang="en"/>
              <a:t>Bioconductor</a:t>
            </a:r>
            <a:r>
              <a:rPr lang="en"/>
              <a:t>? </a:t>
            </a:r>
            <a:r>
              <a:rPr lang="en"/>
              <a:t> </a:t>
            </a:r>
            <a:endParaRPr/>
          </a:p>
        </p:txBody>
      </p:sp>
      <p:sp>
        <p:nvSpPr>
          <p:cNvPr id="483" name="Google Shape;483;p65"/>
          <p:cNvSpPr txBox="1"/>
          <p:nvPr>
            <p:ph idx="1" type="body"/>
          </p:nvPr>
        </p:nvSpPr>
        <p:spPr>
          <a:xfrm>
            <a:off x="311700" y="1017725"/>
            <a:ext cx="8520600" cy="3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Apr     May     June     July     Aug     Sept     Oct     Nov     Dec</a:t>
            </a:r>
            <a:r>
              <a:rPr lang="en"/>
              <a:t>     Jan     Feb     Mar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484" name="Google Shape;484;p65"/>
          <p:cNvSpPr txBox="1"/>
          <p:nvPr/>
        </p:nvSpPr>
        <p:spPr>
          <a:xfrm>
            <a:off x="610100" y="2686150"/>
            <a:ext cx="4321500" cy="831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Current Stable Release of R (R-patched) on CRAN used for both Bioconductor Release and Bioconductor devel branches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85" name="Google Shape;485;p65"/>
          <p:cNvSpPr txBox="1"/>
          <p:nvPr/>
        </p:nvSpPr>
        <p:spPr>
          <a:xfrm>
            <a:off x="610100" y="1956150"/>
            <a:ext cx="771000" cy="61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Spring Release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86" name="Google Shape;486;p65"/>
          <p:cNvSpPr txBox="1"/>
          <p:nvPr/>
        </p:nvSpPr>
        <p:spPr>
          <a:xfrm>
            <a:off x="4643425" y="3557550"/>
            <a:ext cx="771000" cy="61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Fall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Release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87" name="Google Shape;487;p65"/>
          <p:cNvSpPr txBox="1"/>
          <p:nvPr/>
        </p:nvSpPr>
        <p:spPr>
          <a:xfrm>
            <a:off x="4685800" y="4213250"/>
            <a:ext cx="4321500" cy="831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Current Stable Release of R (R-patched) on CRAN used for Bioconductor release branch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R-devel used for Bioconductor devel branches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there a release and a devel branch of Bioconductor?  </a:t>
            </a:r>
            <a:endParaRPr/>
          </a:p>
        </p:txBody>
      </p:sp>
      <p:sp>
        <p:nvSpPr>
          <p:cNvPr id="493" name="Google Shape;493;p66"/>
          <p:cNvSpPr txBox="1"/>
          <p:nvPr>
            <p:ph idx="1" type="body"/>
          </p:nvPr>
        </p:nvSpPr>
        <p:spPr>
          <a:xfrm>
            <a:off x="311700" y="1017725"/>
            <a:ext cx="8520600" cy="3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Bioconductor has the concept of a Release and a Devel version of every package.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Release is the stable, user centric branch. Changes should only be minimal to fix known issues/bugs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 is for new features, enhancements, and developments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Adapt to changes in base R before an R official release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●"/>
            </a:pPr>
            <a:r>
              <a:rPr lang="en">
                <a:solidFill>
                  <a:srgbClr val="6D9EEB"/>
                </a:solidFill>
              </a:rPr>
              <a:t>http://contributions.bioconductor.org/troubleshooting-build-report.html</a:t>
            </a:r>
            <a:endParaRPr>
              <a:solidFill>
                <a:srgbClr val="6D9EEB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Adapt to packages enhancement and changes based on package Interoperability. Bioconductor packages can be closely dependent on each other.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Bioconductor has two releases a year (Spring/Fall).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Spring -  closely tied to the R release (normally scheduled one week after R release)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Fall - Bioconductor devel switches to using R-devel in preparation for spring R release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Versions of packages</a:t>
            </a:r>
            <a:endParaRPr/>
          </a:p>
        </p:txBody>
      </p:sp>
      <p:sp>
        <p:nvSpPr>
          <p:cNvPr id="499" name="Google Shape;499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Pre-release &lt; 0.99.0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longer permitted. Only on local, non submitted Bioconductor packages.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submission into Bioconductor 0.99.0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Few exceptions made for x.99.0 on submission for very specific cases (i.e moving from CRAN to Bioconductor)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first Bioconductor release a package is generally 1.0.0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Bioconductor bumps versions at release automatically. Package </a:t>
            </a:r>
            <a:r>
              <a:rPr lang="en"/>
              <a:t>version</a:t>
            </a:r>
            <a:r>
              <a:rPr lang="en"/>
              <a:t> x.y.z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 = even = release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 = odd = devel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BiocManager can validate your installation and package versions with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BiocManager::valid()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BiocManager::install()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Bioconductor Concepts</a:t>
            </a:r>
            <a:endParaRPr/>
          </a:p>
        </p:txBody>
      </p:sp>
      <p:sp>
        <p:nvSpPr>
          <p:cNvPr id="505" name="Google Shape;50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interop/endomorphism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Interoperability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How: By reusing common data structures/data classes and existing functions (especially load/read)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Why: Users can make workflows easily without </a:t>
            </a:r>
            <a:r>
              <a:rPr lang="en"/>
              <a:t>worrying</a:t>
            </a:r>
            <a:r>
              <a:rPr lang="en"/>
              <a:t> about the format of their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Endomorphism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encourage developers to practice this when implementing functions so users know what to expect as output  “you get what you give”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always </a:t>
            </a:r>
            <a:r>
              <a:rPr lang="en"/>
              <a:t>appropriate</a:t>
            </a:r>
            <a:r>
              <a:rPr lang="en"/>
              <a:t> or implemented but encouraged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Classes and Methods</a:t>
            </a:r>
            <a:endParaRPr/>
          </a:p>
        </p:txBody>
      </p:sp>
      <p:sp>
        <p:nvSpPr>
          <p:cNvPr id="511" name="Google Shape;511;p69"/>
          <p:cNvSpPr txBox="1"/>
          <p:nvPr>
            <p:ph idx="1" type="subTitle"/>
          </p:nvPr>
        </p:nvSpPr>
        <p:spPr>
          <a:xfrm>
            <a:off x="140475" y="3174875"/>
            <a:ext cx="887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5">
                <a:solidFill>
                  <a:srgbClr val="6D9EEB"/>
                </a:solidFill>
              </a:rPr>
              <a:t>https://contributions.bioconductor.org/important-bioconductor-package-development-features.html#reusebioc</a:t>
            </a:r>
            <a:endParaRPr sz="13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Bioconductor Classes and Methods: Importing Data</a:t>
            </a:r>
            <a:endParaRPr/>
          </a:p>
        </p:txBody>
      </p:sp>
      <p:sp>
        <p:nvSpPr>
          <p:cNvPr id="517" name="Google Shape;51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GTF, GFF, BED, BigWig, etc., –</a:t>
            </a:r>
            <a:r>
              <a:rPr lang="en" sz="1400">
                <a:solidFill>
                  <a:srgbClr val="D9D9D9"/>
                </a:solidFill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4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rtracklayer</a:t>
            </a: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::import()</a:t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VCF –</a:t>
            </a:r>
            <a:r>
              <a:rPr lang="en" sz="1400">
                <a:solidFill>
                  <a:srgbClr val="D9D9D9"/>
                </a:solidFill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4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VariantAnnotation</a:t>
            </a: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::readVcf()</a:t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SAM / BAM –</a:t>
            </a:r>
            <a:r>
              <a:rPr lang="en" sz="1400">
                <a:solidFill>
                  <a:srgbClr val="D9D9D9"/>
                </a:solidFill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4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Rsamtools</a:t>
            </a: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::scanBam(),</a:t>
            </a:r>
            <a:r>
              <a:rPr lang="en" sz="1400">
                <a:solidFill>
                  <a:srgbClr val="D9D9D9"/>
                </a:solidFill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4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GenomicAlignments</a:t>
            </a: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::readGAlignment*()</a:t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FASTA –</a:t>
            </a:r>
            <a:r>
              <a:rPr lang="en" sz="1400">
                <a:solidFill>
                  <a:srgbClr val="D9D9D9"/>
                </a:solidFill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4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Biostrings</a:t>
            </a: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::readDNAStringSet()</a:t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FASTQ –</a:t>
            </a:r>
            <a:r>
              <a:rPr lang="en" sz="1400">
                <a:solidFill>
                  <a:srgbClr val="D9D9D9"/>
                </a:solidFill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4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ShortRead</a:t>
            </a: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::readFastq()</a:t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MS data (XML-based and mgf formats) –</a:t>
            </a:r>
            <a:r>
              <a:rPr lang="en" sz="1400">
                <a:solidFill>
                  <a:srgbClr val="D9D9D9"/>
                </a:solidFill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4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Spectra</a:t>
            </a: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::Spectra(),</a:t>
            </a:r>
            <a:r>
              <a:rPr lang="en" sz="1400">
                <a:solidFill>
                  <a:srgbClr val="D9D9D9"/>
                </a:solidFill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4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Spectra</a:t>
            </a: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::Spectra(source = </a:t>
            </a:r>
            <a:r>
              <a:rPr lang="en" sz="1400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MsBackendMgf</a:t>
            </a:r>
            <a:r>
              <a:rPr lang="en" sz="14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::MsBackendMgf())</a:t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Bioconductor Classes and Methods: Classes</a:t>
            </a:r>
            <a:endParaRPr/>
          </a:p>
        </p:txBody>
      </p:sp>
      <p:sp>
        <p:nvSpPr>
          <p:cNvPr id="523" name="Google Shape;52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●"/>
            </a:pP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Rectangular feature x sample data –</a:t>
            </a:r>
            <a:r>
              <a:rPr lang="en" sz="1100"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3"/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SummarizedExperiment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 ::SummarizedExperiment() (RNAseq count matrix, microarray, …)</a:t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●"/>
            </a:pP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Genomic coordinates –</a:t>
            </a:r>
            <a:r>
              <a:rPr lang="en" sz="1100"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5"/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GenomicRanges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 ::GRanges() (1-based, closed interval)</a:t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●"/>
            </a:pP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Genomic coordinates from multiple samples –</a:t>
            </a:r>
            <a:r>
              <a:rPr lang="en" sz="1100">
                <a:solidFill>
                  <a:srgbClr val="6D9EEB"/>
                </a:solidFill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GenomicRanges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 ::GRangesList()</a:t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●"/>
            </a:pP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Ragged genomic coordinates –</a:t>
            </a:r>
            <a:r>
              <a:rPr lang="en" sz="1100"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9"/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RaggedExperiment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 ::RaggedExperiment()</a:t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●"/>
            </a:pP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DNA / RNA / AA sequences –</a:t>
            </a:r>
            <a:r>
              <a:rPr lang="en" sz="1100"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11"/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Biostrings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 ::*StringSet()</a:t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●"/>
            </a:pP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Gene sets –</a:t>
            </a:r>
            <a:r>
              <a:rPr lang="en" sz="1100"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13"/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BiocSet</a:t>
            </a:r>
            <a:r>
              <a:rPr lang="en" sz="1100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::BiocSet(),</a:t>
            </a:r>
            <a:r>
              <a:rPr lang="en" sz="1100"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15"/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GSEABase</a:t>
            </a:r>
            <a:r>
              <a:rPr lang="en" sz="1100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::GeneSet(),</a:t>
            </a:r>
            <a:r>
              <a:rPr lang="en" sz="1100"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17"/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GSEABase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 ::GeneSetCollection()</a:t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●"/>
            </a:pP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Multi-omics data –</a:t>
            </a:r>
            <a:r>
              <a:rPr lang="en" sz="1100"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19"/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MultiAssayExperiment</a:t>
            </a:r>
            <a:r>
              <a:rPr lang="en" sz="1100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::MultiAssayExperiment()</a:t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●"/>
            </a:pP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Single cell data –</a:t>
            </a:r>
            <a:r>
              <a:rPr lang="en" sz="1100"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21"/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SingleCellExperiment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 ::SingleCellExperiment()</a:t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●"/>
            </a:pP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Mass spec data –</a:t>
            </a:r>
            <a:r>
              <a:rPr lang="en" sz="1100"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23"/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Spectra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 ::Spectra()</a:t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●"/>
            </a:pP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File formats –</a:t>
            </a:r>
            <a:r>
              <a:rPr lang="en" sz="1100"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25"/>
              </a:rPr>
              <a:t> </a:t>
            </a:r>
            <a:r>
              <a:rPr i="1" lang="en" sz="1100" u="sng">
                <a:solidFill>
                  <a:srgbClr val="6D9EEB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BiocIO</a:t>
            </a:r>
            <a:r>
              <a:rPr lang="en" sz="1100">
                <a:latin typeface="Roboto Mono Medium"/>
                <a:ea typeface="Roboto Mono Medium"/>
                <a:cs typeface="Roboto Mono Medium"/>
                <a:sym typeface="Roboto Mono Medium"/>
              </a:rPr>
              <a:t> ::`BiocFile-class`</a:t>
            </a:r>
            <a:endParaRPr sz="14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and Comments</a:t>
            </a:r>
            <a:endParaRPr/>
          </a:p>
        </p:txBody>
      </p:sp>
      <p:sp>
        <p:nvSpPr>
          <p:cNvPr id="529" name="Google Shape;529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welcome any comments or questions anyone had on the presentation.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D9EEB"/>
              </a:buClr>
              <a:buSzPts val="1800"/>
              <a:buChar char="-"/>
            </a:pPr>
            <a:r>
              <a:rPr lang="en"/>
              <a:t>Email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-"/>
            </a:pPr>
            <a:r>
              <a:rPr lang="en" u="sng">
                <a:solidFill>
                  <a:srgbClr val="6D9EE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lori.shepherd@roswellpark.org</a:t>
            </a:r>
            <a:endParaRPr>
              <a:solidFill>
                <a:srgbClr val="6D9EE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  <a:p>
            <a:pPr indent="-393700" lvl="0" marL="457200" rtl="0" algn="l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600"/>
              <a:buChar char="-"/>
            </a:pPr>
            <a:r>
              <a:rPr lang="en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Community-bioc.slack.com </a:t>
            </a:r>
            <a:endParaRPr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Display name: </a:t>
            </a:r>
            <a:r>
              <a:rPr lang="en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@lshepherd  </a:t>
            </a:r>
            <a:endParaRPr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311700" y="22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Technical Advisory Board</a:t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4600"/>
            <a:ext cx="1728750" cy="194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9"/>
          <p:cNvSpPr txBox="1"/>
          <p:nvPr/>
        </p:nvSpPr>
        <p:spPr>
          <a:xfrm>
            <a:off x="2040450" y="687100"/>
            <a:ext cx="50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https://bioconductor.org/about/technical-advisory-board/</a:t>
            </a:r>
            <a:endParaRPr>
              <a:solidFill>
                <a:srgbClr val="4A86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425" y="3789425"/>
            <a:ext cx="1041300" cy="103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175" y="1197025"/>
            <a:ext cx="1041300" cy="10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789437"/>
            <a:ext cx="1041300" cy="103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8575" y="2468974"/>
            <a:ext cx="1041300" cy="103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15437" y="2438637"/>
            <a:ext cx="1041300" cy="103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96763" y="2477113"/>
            <a:ext cx="1041300" cy="103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9162" y="3789437"/>
            <a:ext cx="1041300" cy="103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8574" y="3737225"/>
            <a:ext cx="1113675" cy="11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05087" y="3717575"/>
            <a:ext cx="1113675" cy="11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98600" y="1204163"/>
            <a:ext cx="1041300" cy="103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19149" y="2473613"/>
            <a:ext cx="1041300" cy="104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82050" y="2478836"/>
            <a:ext cx="1188994" cy="10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96782" y="1193300"/>
            <a:ext cx="1041300" cy="104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19713" y="3749550"/>
            <a:ext cx="1113675" cy="111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11700" y="2434950"/>
            <a:ext cx="1041300" cy="10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3034938" y="21394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Vince Carey</a:t>
            </a:r>
            <a:endParaRPr sz="800"/>
          </a:p>
        </p:txBody>
      </p:sp>
      <p:sp>
        <p:nvSpPr>
          <p:cNvPr id="150" name="Google Shape;150;p29"/>
          <p:cNvSpPr txBox="1"/>
          <p:nvPr/>
        </p:nvSpPr>
        <p:spPr>
          <a:xfrm>
            <a:off x="4654850" y="2139475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Charlotte Soneson</a:t>
            </a:r>
            <a:endParaRPr sz="800"/>
          </a:p>
        </p:txBody>
      </p:sp>
      <p:sp>
        <p:nvSpPr>
          <p:cNvPr id="151" name="Google Shape;151;p29"/>
          <p:cNvSpPr txBox="1"/>
          <p:nvPr/>
        </p:nvSpPr>
        <p:spPr>
          <a:xfrm>
            <a:off x="6122338" y="21394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Levi Waldron</a:t>
            </a:r>
            <a:endParaRPr sz="800"/>
          </a:p>
        </p:txBody>
      </p:sp>
      <p:sp>
        <p:nvSpPr>
          <p:cNvPr id="152" name="Google Shape;152;p29"/>
          <p:cNvSpPr txBox="1"/>
          <p:nvPr/>
        </p:nvSpPr>
        <p:spPr>
          <a:xfrm>
            <a:off x="235488" y="34097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Aedin Culhane</a:t>
            </a:r>
            <a:endParaRPr sz="800"/>
          </a:p>
        </p:txBody>
      </p:sp>
      <p:sp>
        <p:nvSpPr>
          <p:cNvPr id="153" name="Google Shape;153;p29"/>
          <p:cNvSpPr txBox="1"/>
          <p:nvPr/>
        </p:nvSpPr>
        <p:spPr>
          <a:xfrm>
            <a:off x="1639213" y="34097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Sean Davis</a:t>
            </a:r>
            <a:endParaRPr sz="800"/>
          </a:p>
        </p:txBody>
      </p:sp>
      <p:sp>
        <p:nvSpPr>
          <p:cNvPr id="154" name="Google Shape;154;p29"/>
          <p:cNvSpPr txBox="1"/>
          <p:nvPr/>
        </p:nvSpPr>
        <p:spPr>
          <a:xfrm>
            <a:off x="3039088" y="34097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Laurent Gatto</a:t>
            </a:r>
            <a:endParaRPr sz="800"/>
          </a:p>
        </p:txBody>
      </p:sp>
      <p:sp>
        <p:nvSpPr>
          <p:cNvPr id="155" name="Google Shape;155;p29"/>
          <p:cNvSpPr txBox="1"/>
          <p:nvPr/>
        </p:nvSpPr>
        <p:spPr>
          <a:xfrm>
            <a:off x="4628863" y="34097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Robert Gentleman</a:t>
            </a:r>
            <a:endParaRPr sz="800"/>
          </a:p>
        </p:txBody>
      </p:sp>
      <p:sp>
        <p:nvSpPr>
          <p:cNvPr id="156" name="Google Shape;156;p29"/>
          <p:cNvSpPr txBox="1"/>
          <p:nvPr/>
        </p:nvSpPr>
        <p:spPr>
          <a:xfrm>
            <a:off x="6142438" y="34097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Shila Ghazanfar</a:t>
            </a:r>
            <a:endParaRPr sz="800"/>
          </a:p>
        </p:txBody>
      </p:sp>
      <p:sp>
        <p:nvSpPr>
          <p:cNvPr id="157" name="Google Shape;157;p29"/>
          <p:cNvSpPr txBox="1"/>
          <p:nvPr/>
        </p:nvSpPr>
        <p:spPr>
          <a:xfrm>
            <a:off x="7502163" y="34097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Kasper Daniel Hansen</a:t>
            </a:r>
            <a:endParaRPr sz="800"/>
          </a:p>
        </p:txBody>
      </p:sp>
      <p:sp>
        <p:nvSpPr>
          <p:cNvPr id="158" name="Google Shape;158;p29"/>
          <p:cNvSpPr txBox="1"/>
          <p:nvPr/>
        </p:nvSpPr>
        <p:spPr>
          <a:xfrm>
            <a:off x="235488" y="47604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Stephanie Hicks</a:t>
            </a:r>
            <a:endParaRPr sz="800"/>
          </a:p>
        </p:txBody>
      </p:sp>
      <p:sp>
        <p:nvSpPr>
          <p:cNvPr id="159" name="Google Shape;159;p29"/>
          <p:cNvSpPr txBox="1"/>
          <p:nvPr/>
        </p:nvSpPr>
        <p:spPr>
          <a:xfrm>
            <a:off x="1677313" y="47604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Wolfgang Huber</a:t>
            </a:r>
            <a:endParaRPr sz="800"/>
          </a:p>
        </p:txBody>
      </p:sp>
      <p:sp>
        <p:nvSpPr>
          <p:cNvPr id="160" name="Google Shape;160;p29"/>
          <p:cNvSpPr txBox="1"/>
          <p:nvPr/>
        </p:nvSpPr>
        <p:spPr>
          <a:xfrm>
            <a:off x="3039088" y="47604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Rafael Irizarry</a:t>
            </a:r>
            <a:endParaRPr sz="800"/>
          </a:p>
        </p:txBody>
      </p:sp>
      <p:sp>
        <p:nvSpPr>
          <p:cNvPr id="161" name="Google Shape;161;p29"/>
          <p:cNvSpPr txBox="1"/>
          <p:nvPr/>
        </p:nvSpPr>
        <p:spPr>
          <a:xfrm>
            <a:off x="4611075" y="47604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Lori (Shepherd) Kern</a:t>
            </a:r>
            <a:endParaRPr sz="800"/>
          </a:p>
        </p:txBody>
      </p:sp>
      <p:sp>
        <p:nvSpPr>
          <p:cNvPr id="162" name="Google Shape;162;p29"/>
          <p:cNvSpPr txBox="1"/>
          <p:nvPr/>
        </p:nvSpPr>
        <p:spPr>
          <a:xfrm>
            <a:off x="6115388" y="4774338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Michael Love</a:t>
            </a:r>
            <a:endParaRPr sz="800"/>
          </a:p>
        </p:txBody>
      </p:sp>
      <p:sp>
        <p:nvSpPr>
          <p:cNvPr id="163" name="Google Shape;163;p29"/>
          <p:cNvSpPr txBox="1"/>
          <p:nvPr/>
        </p:nvSpPr>
        <p:spPr>
          <a:xfrm>
            <a:off x="7543513" y="47604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Davide Risso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938" y="1382788"/>
            <a:ext cx="3991288" cy="206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563" y="3827113"/>
            <a:ext cx="954075" cy="9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913" y="3814038"/>
            <a:ext cx="954075" cy="98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575" y="155725"/>
            <a:ext cx="1003600" cy="10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5675" y="141787"/>
            <a:ext cx="1003600" cy="100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9238" y="3814050"/>
            <a:ext cx="980200" cy="9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70038" y="1421200"/>
            <a:ext cx="954075" cy="9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78675" y="134625"/>
            <a:ext cx="1069300" cy="10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73013" y="1395075"/>
            <a:ext cx="980200" cy="9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87175" y="141775"/>
            <a:ext cx="1003600" cy="10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65475" y="155724"/>
            <a:ext cx="1003600" cy="10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3775" y="141775"/>
            <a:ext cx="1003600" cy="10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3775" y="1343425"/>
            <a:ext cx="1003600" cy="10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39162" y="3814038"/>
            <a:ext cx="1003612" cy="9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965275" y="3814038"/>
            <a:ext cx="1003600" cy="10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33800" y="2545075"/>
            <a:ext cx="980200" cy="109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9626" y="3800075"/>
            <a:ext cx="980200" cy="9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942950" y="2592863"/>
            <a:ext cx="1003600" cy="10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807675" y="167437"/>
            <a:ext cx="980176" cy="98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905350" y="153475"/>
            <a:ext cx="980200" cy="9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205749" y="3800087"/>
            <a:ext cx="954075" cy="9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68013" y="3814075"/>
            <a:ext cx="1003575" cy="10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164688" y="2151059"/>
            <a:ext cx="894825" cy="9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-135750" y="3350288"/>
            <a:ext cx="90213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D9EEB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786">
                <a:solidFill>
                  <a:srgbClr val="6D9EEB"/>
                </a:solidFill>
                <a:latin typeface="Oswald"/>
                <a:ea typeface="Oswald"/>
                <a:cs typeface="Oswald"/>
                <a:sym typeface="Oswald"/>
              </a:rPr>
              <a:t>    </a:t>
            </a:r>
            <a:r>
              <a:rPr b="1" lang="en" sz="4786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https://bioconductor.org/about/community-advisory-board/</a:t>
            </a:r>
            <a:endParaRPr b="1" sz="4786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86">
              <a:solidFill>
                <a:srgbClr val="6D9EE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19988" y="107500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Kevin Rue-Albrecht</a:t>
            </a:r>
            <a:endParaRPr sz="800"/>
          </a:p>
        </p:txBody>
      </p:sp>
      <p:sp>
        <p:nvSpPr>
          <p:cNvPr id="193" name="Google Shape;193;p30"/>
          <p:cNvSpPr txBox="1"/>
          <p:nvPr/>
        </p:nvSpPr>
        <p:spPr>
          <a:xfrm>
            <a:off x="19988" y="2318825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Johannes Rainer</a:t>
            </a:r>
            <a:endParaRPr sz="800"/>
          </a:p>
        </p:txBody>
      </p:sp>
      <p:sp>
        <p:nvSpPr>
          <p:cNvPr id="194" name="Google Shape;194;p30"/>
          <p:cNvSpPr txBox="1"/>
          <p:nvPr/>
        </p:nvSpPr>
        <p:spPr>
          <a:xfrm>
            <a:off x="75300" y="356265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Hedia Tnani</a:t>
            </a:r>
            <a:endParaRPr sz="800"/>
          </a:p>
        </p:txBody>
      </p:sp>
      <p:sp>
        <p:nvSpPr>
          <p:cNvPr id="195" name="Google Shape;195;p30"/>
          <p:cNvSpPr txBox="1"/>
          <p:nvPr/>
        </p:nvSpPr>
        <p:spPr>
          <a:xfrm>
            <a:off x="1195663" y="107500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Mike Smith</a:t>
            </a:r>
            <a:endParaRPr sz="800"/>
          </a:p>
        </p:txBody>
      </p:sp>
      <p:sp>
        <p:nvSpPr>
          <p:cNvPr id="196" name="Google Shape;196;p30"/>
          <p:cNvSpPr txBox="1"/>
          <p:nvPr/>
        </p:nvSpPr>
        <p:spPr>
          <a:xfrm>
            <a:off x="2216525" y="107500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Leo Lahti</a:t>
            </a:r>
            <a:endParaRPr sz="800"/>
          </a:p>
        </p:txBody>
      </p:sp>
      <p:sp>
        <p:nvSpPr>
          <p:cNvPr id="197" name="Google Shape;197;p30"/>
          <p:cNvSpPr txBox="1"/>
          <p:nvPr/>
        </p:nvSpPr>
        <p:spPr>
          <a:xfrm>
            <a:off x="3327313" y="107500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Luyi Tian</a:t>
            </a:r>
            <a:endParaRPr sz="800"/>
          </a:p>
        </p:txBody>
      </p:sp>
      <p:sp>
        <p:nvSpPr>
          <p:cNvPr id="198" name="Google Shape;198;p30"/>
          <p:cNvSpPr txBox="1"/>
          <p:nvPr/>
        </p:nvSpPr>
        <p:spPr>
          <a:xfrm>
            <a:off x="4473988" y="107500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Kozo Nishida</a:t>
            </a:r>
            <a:endParaRPr sz="800"/>
          </a:p>
        </p:txBody>
      </p:sp>
      <p:sp>
        <p:nvSpPr>
          <p:cNvPr id="199" name="Google Shape;199;p30"/>
          <p:cNvSpPr txBox="1"/>
          <p:nvPr/>
        </p:nvSpPr>
        <p:spPr>
          <a:xfrm>
            <a:off x="5637250" y="107500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Nicole Ortogero</a:t>
            </a:r>
            <a:endParaRPr sz="800"/>
          </a:p>
        </p:txBody>
      </p:sp>
      <p:sp>
        <p:nvSpPr>
          <p:cNvPr id="200" name="Google Shape;200;p30"/>
          <p:cNvSpPr txBox="1"/>
          <p:nvPr/>
        </p:nvSpPr>
        <p:spPr>
          <a:xfrm>
            <a:off x="6731463" y="107500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Daniela Cassol</a:t>
            </a:r>
            <a:endParaRPr sz="800"/>
          </a:p>
        </p:txBody>
      </p:sp>
      <p:sp>
        <p:nvSpPr>
          <p:cNvPr id="201" name="Google Shape;201;p30"/>
          <p:cNvSpPr txBox="1"/>
          <p:nvPr/>
        </p:nvSpPr>
        <p:spPr>
          <a:xfrm>
            <a:off x="7829138" y="107500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Aedin Culhane</a:t>
            </a:r>
            <a:endParaRPr sz="800"/>
          </a:p>
        </p:txBody>
      </p:sp>
      <p:sp>
        <p:nvSpPr>
          <p:cNvPr id="202" name="Google Shape;202;p30"/>
          <p:cNvSpPr txBox="1"/>
          <p:nvPr/>
        </p:nvSpPr>
        <p:spPr>
          <a:xfrm>
            <a:off x="6807663" y="2326938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Maria Doyle</a:t>
            </a:r>
            <a:endParaRPr sz="800"/>
          </a:p>
        </p:txBody>
      </p:sp>
      <p:sp>
        <p:nvSpPr>
          <p:cNvPr id="203" name="Google Shape;203;p30"/>
          <p:cNvSpPr txBox="1"/>
          <p:nvPr/>
        </p:nvSpPr>
        <p:spPr>
          <a:xfrm>
            <a:off x="7905338" y="231996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Lori (Shepherd) Kern</a:t>
            </a:r>
            <a:endParaRPr sz="800"/>
          </a:p>
        </p:txBody>
      </p:sp>
      <p:sp>
        <p:nvSpPr>
          <p:cNvPr id="204" name="Google Shape;204;p30"/>
          <p:cNvSpPr txBox="1"/>
          <p:nvPr/>
        </p:nvSpPr>
        <p:spPr>
          <a:xfrm>
            <a:off x="7896813" y="356495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Enis Afgan</a:t>
            </a:r>
            <a:endParaRPr sz="800"/>
          </a:p>
        </p:txBody>
      </p:sp>
      <p:sp>
        <p:nvSpPr>
          <p:cNvPr id="205" name="Google Shape;205;p30"/>
          <p:cNvSpPr txBox="1"/>
          <p:nvPr/>
        </p:nvSpPr>
        <p:spPr>
          <a:xfrm>
            <a:off x="75288" y="471095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Estefania Mancini</a:t>
            </a:r>
            <a:endParaRPr sz="800"/>
          </a:p>
        </p:txBody>
      </p:sp>
      <p:sp>
        <p:nvSpPr>
          <p:cNvPr id="206" name="Google Shape;206;p30"/>
          <p:cNvSpPr txBox="1"/>
          <p:nvPr/>
        </p:nvSpPr>
        <p:spPr>
          <a:xfrm>
            <a:off x="1081863" y="471095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Umar Ahmad</a:t>
            </a:r>
            <a:endParaRPr sz="800"/>
          </a:p>
        </p:txBody>
      </p:sp>
      <p:sp>
        <p:nvSpPr>
          <p:cNvPr id="207" name="Google Shape;207;p30"/>
          <p:cNvSpPr txBox="1"/>
          <p:nvPr/>
        </p:nvSpPr>
        <p:spPr>
          <a:xfrm>
            <a:off x="2255750" y="471095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Xueyi Dong</a:t>
            </a:r>
            <a:endParaRPr sz="800"/>
          </a:p>
        </p:txBody>
      </p:sp>
      <p:sp>
        <p:nvSpPr>
          <p:cNvPr id="208" name="Google Shape;208;p30"/>
          <p:cNvSpPr txBox="1"/>
          <p:nvPr/>
        </p:nvSpPr>
        <p:spPr>
          <a:xfrm>
            <a:off x="3284300" y="471095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Stevie Pederson</a:t>
            </a:r>
            <a:endParaRPr sz="800"/>
          </a:p>
        </p:txBody>
      </p:sp>
      <p:sp>
        <p:nvSpPr>
          <p:cNvPr id="209" name="Google Shape;209;p30"/>
          <p:cNvSpPr txBox="1"/>
          <p:nvPr/>
        </p:nvSpPr>
        <p:spPr>
          <a:xfrm>
            <a:off x="4436200" y="471095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Mengbo Li</a:t>
            </a:r>
            <a:endParaRPr sz="800"/>
          </a:p>
        </p:txBody>
      </p:sp>
      <p:sp>
        <p:nvSpPr>
          <p:cNvPr id="210" name="Google Shape;210;p30"/>
          <p:cNvSpPr txBox="1"/>
          <p:nvPr/>
        </p:nvSpPr>
        <p:spPr>
          <a:xfrm>
            <a:off x="5601550" y="471095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Jiefei Wang</a:t>
            </a:r>
            <a:endParaRPr sz="800"/>
          </a:p>
        </p:txBody>
      </p:sp>
      <p:sp>
        <p:nvSpPr>
          <p:cNvPr id="211" name="Google Shape;211;p30"/>
          <p:cNvSpPr txBox="1"/>
          <p:nvPr/>
        </p:nvSpPr>
        <p:spPr>
          <a:xfrm>
            <a:off x="6688413" y="471095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Jordana Muqanguzi</a:t>
            </a:r>
            <a:endParaRPr sz="800"/>
          </a:p>
        </p:txBody>
      </p:sp>
      <p:sp>
        <p:nvSpPr>
          <p:cNvPr id="212" name="Google Shape;212;p30"/>
          <p:cNvSpPr txBox="1"/>
          <p:nvPr/>
        </p:nvSpPr>
        <p:spPr>
          <a:xfrm>
            <a:off x="7965263" y="471095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Janani Ravi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idx="4294967295" type="title"/>
          </p:nvPr>
        </p:nvSpPr>
        <p:spPr>
          <a:xfrm>
            <a:off x="311700" y="22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Core Team</a:t>
            </a:r>
            <a:endParaRPr b="1" sz="27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2040450" y="797300"/>
            <a:ext cx="50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https://bioconductor.org/about/core-team/</a:t>
            </a:r>
            <a:endParaRPr>
              <a:solidFill>
                <a:srgbClr val="4A86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50" y="3610450"/>
            <a:ext cx="1303825" cy="13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00" y="486200"/>
            <a:ext cx="1303825" cy="13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075" y="486200"/>
            <a:ext cx="1303825" cy="13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4250" y="1919839"/>
            <a:ext cx="1303825" cy="13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2500" y="3490413"/>
            <a:ext cx="1402356" cy="12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0086" y="1922012"/>
            <a:ext cx="1303825" cy="1299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2625" y="1919850"/>
            <a:ext cx="1303825" cy="13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0088" y="3554900"/>
            <a:ext cx="1303825" cy="13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565100" y="179001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Lori (Shepherd) Kern</a:t>
            </a:r>
            <a:endParaRPr sz="800"/>
          </a:p>
        </p:txBody>
      </p:sp>
      <p:sp>
        <p:nvSpPr>
          <p:cNvPr id="228" name="Google Shape;228;p31"/>
          <p:cNvSpPr txBox="1"/>
          <p:nvPr/>
        </p:nvSpPr>
        <p:spPr>
          <a:xfrm>
            <a:off x="7084375" y="179001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Vince Carey</a:t>
            </a:r>
            <a:endParaRPr sz="800"/>
          </a:p>
        </p:txBody>
      </p:sp>
      <p:sp>
        <p:nvSpPr>
          <p:cNvPr id="229" name="Google Shape;229;p31"/>
          <p:cNvSpPr txBox="1"/>
          <p:nvPr/>
        </p:nvSpPr>
        <p:spPr>
          <a:xfrm>
            <a:off x="1868925" y="3263150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Alexandru Mahmoud</a:t>
            </a:r>
            <a:endParaRPr sz="800"/>
          </a:p>
        </p:txBody>
      </p:sp>
      <p:sp>
        <p:nvSpPr>
          <p:cNvPr id="230" name="Google Shape;230;p31"/>
          <p:cNvSpPr txBox="1"/>
          <p:nvPr/>
        </p:nvSpPr>
        <p:spPr>
          <a:xfrm>
            <a:off x="3956388" y="3221488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Herve Pages</a:t>
            </a:r>
            <a:endParaRPr sz="800"/>
          </a:p>
        </p:txBody>
      </p:sp>
      <p:sp>
        <p:nvSpPr>
          <p:cNvPr id="231" name="Google Shape;231;p31"/>
          <p:cNvSpPr txBox="1"/>
          <p:nvPr/>
        </p:nvSpPr>
        <p:spPr>
          <a:xfrm>
            <a:off x="5780550" y="3263138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Marcel Ramos</a:t>
            </a:r>
            <a:endParaRPr sz="800"/>
          </a:p>
        </p:txBody>
      </p:sp>
      <p:sp>
        <p:nvSpPr>
          <p:cNvPr id="232" name="Google Shape;232;p31"/>
          <p:cNvSpPr txBox="1"/>
          <p:nvPr/>
        </p:nvSpPr>
        <p:spPr>
          <a:xfrm>
            <a:off x="876150" y="485871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Robert Shear</a:t>
            </a:r>
            <a:endParaRPr sz="800"/>
          </a:p>
        </p:txBody>
      </p:sp>
      <p:sp>
        <p:nvSpPr>
          <p:cNvPr id="233" name="Google Shape;233;p31"/>
          <p:cNvSpPr txBox="1"/>
          <p:nvPr/>
        </p:nvSpPr>
        <p:spPr>
          <a:xfrm>
            <a:off x="3956375" y="4858713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Jennifer Wokaty</a:t>
            </a:r>
            <a:endParaRPr sz="800"/>
          </a:p>
        </p:txBody>
      </p:sp>
      <p:sp>
        <p:nvSpPr>
          <p:cNvPr id="234" name="Google Shape;234;p31"/>
          <p:cNvSpPr txBox="1"/>
          <p:nvPr/>
        </p:nvSpPr>
        <p:spPr>
          <a:xfrm>
            <a:off x="6898063" y="4789888"/>
            <a:ext cx="12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Kayla Interdonato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50" y="3348875"/>
            <a:ext cx="1538375" cy="178707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>
            <p:ph type="title"/>
          </p:nvPr>
        </p:nvSpPr>
        <p:spPr>
          <a:xfrm>
            <a:off x="311700" y="17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Team: It’s Not Just the Packages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925" y="2002988"/>
            <a:ext cx="1538374" cy="17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8263" y="1976279"/>
            <a:ext cx="1576400" cy="182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7437" y="668575"/>
            <a:ext cx="1538375" cy="178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3725" y="2057750"/>
            <a:ext cx="1538374" cy="180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7426" y="3319038"/>
            <a:ext cx="1576400" cy="184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3826" y="3341332"/>
            <a:ext cx="1538374" cy="180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6462" y="3370362"/>
            <a:ext cx="1538374" cy="18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69100" y="3406950"/>
            <a:ext cx="1500578" cy="17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80825" y="673497"/>
            <a:ext cx="1538375" cy="177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69100" y="673489"/>
            <a:ext cx="1576400" cy="18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32100" y="2035475"/>
            <a:ext cx="1576400" cy="184673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222550" y="741850"/>
            <a:ext cx="1252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Just a few of many Bioconductor Core Maintained Packages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192575" y="3348875"/>
            <a:ext cx="761400" cy="4545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104325" y="3033150"/>
            <a:ext cx="457500" cy="52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200600" y="4710200"/>
            <a:ext cx="753300" cy="4257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 flipH="1">
            <a:off x="994137" y="4710200"/>
            <a:ext cx="753300" cy="4257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Team: Infrastructure Development and </a:t>
            </a:r>
            <a:r>
              <a:rPr lang="en"/>
              <a:t>Maintenance</a:t>
            </a:r>
            <a:r>
              <a:rPr lang="en"/>
              <a:t> 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11700" y="1193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Develop and maintain Bioconductor infrastructure packages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Bioconductor.org maintenance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Support.bioconductor.org maintenance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Answering questions on all outlets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Bioconductor Build System (BBS) for daily builds and reporting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Docker Image generation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Binary Package generation (AnVIL/Docker)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New Package Submission (SPB) process and review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AWS </a:t>
            </a:r>
            <a:r>
              <a:rPr lang="en"/>
              <a:t>infrastructure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Azure infrastructure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OSN infrastructure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Jetstream2 processes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Maintaining the git ecosystem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Package download stats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BiocManager </a:t>
            </a:r>
            <a:r>
              <a:rPr lang="en"/>
              <a:t>maintenance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Bioconductor ExperimentHub and AnnotationHub integration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Outreachy projects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And more ….  So if we don’t get to your question right away please be kind!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